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2" r:id="rId1"/>
  </p:sldMasterIdLst>
  <p:notesMasterIdLst>
    <p:notesMasterId r:id="rId25"/>
  </p:notesMasterIdLst>
  <p:sldIdLst>
    <p:sldId id="256" r:id="rId2"/>
    <p:sldId id="279" r:id="rId3"/>
    <p:sldId id="257" r:id="rId4"/>
    <p:sldId id="258" r:id="rId5"/>
    <p:sldId id="264" r:id="rId6"/>
    <p:sldId id="259" r:id="rId7"/>
    <p:sldId id="277" r:id="rId8"/>
    <p:sldId id="278" r:id="rId9"/>
    <p:sldId id="276" r:id="rId10"/>
    <p:sldId id="280" r:id="rId11"/>
    <p:sldId id="262" r:id="rId12"/>
    <p:sldId id="263" r:id="rId13"/>
    <p:sldId id="281" r:id="rId14"/>
    <p:sldId id="268" r:id="rId15"/>
    <p:sldId id="265" r:id="rId16"/>
    <p:sldId id="266" r:id="rId17"/>
    <p:sldId id="269" r:id="rId18"/>
    <p:sldId id="270" r:id="rId19"/>
    <p:sldId id="275" r:id="rId20"/>
    <p:sldId id="261" r:id="rId21"/>
    <p:sldId id="271" r:id="rId22"/>
    <p:sldId id="272" r:id="rId23"/>
    <p:sldId id="273" r:id="rId24"/>
  </p:sldIdLst>
  <p:sldSz cx="9144000" cy="6858000" type="screen4x3"/>
  <p:notesSz cx="6858000" cy="9144000"/>
  <p:custDataLst>
    <p:tags r:id="rId2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53C879-D004-44DB-A93B-50574D41F60D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A8583-D40F-40A4-B946-659E8984C6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8907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"I would like to acknowledge the </a:t>
            </a:r>
            <a:r>
              <a:rPr lang="en-AU" dirty="0" err="1" smtClean="0"/>
              <a:t>Gadigal</a:t>
            </a:r>
            <a:r>
              <a:rPr lang="en-AU" dirty="0" smtClean="0"/>
              <a:t> of the </a:t>
            </a:r>
            <a:r>
              <a:rPr lang="en-AU" dirty="0" err="1" smtClean="0"/>
              <a:t>Eora</a:t>
            </a:r>
            <a:r>
              <a:rPr lang="en-AU" dirty="0" smtClean="0"/>
              <a:t> Nation, the traditional custodians of this land and pay my respects to the Elders both past and present." 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A8583-D40F-40A4-B946-659E8984C626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4318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543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9965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3820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422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7539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86790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8229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8193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3224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324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370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238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364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1730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6593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6741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8578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A45C2-2FDA-4C74-A245-2F69B8EC7D4F}" type="datetimeFigureOut">
              <a:rPr lang="en-AU" smtClean="0"/>
              <a:t>14/11/2019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4FF72-E762-4BF9-ADB2-7718586F1D7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1384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ac.edu.a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733709"/>
            <a:ext cx="6472006" cy="1373070"/>
          </a:xfrm>
        </p:spPr>
        <p:txBody>
          <a:bodyPr/>
          <a:lstStyle/>
          <a:p>
            <a:r>
              <a:rPr lang="en-AU" dirty="0" smtClean="0"/>
              <a:t>HSC Information Evening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15</a:t>
            </a:r>
            <a:r>
              <a:rPr lang="en-AU" baseline="30000" dirty="0" smtClean="0"/>
              <a:t>th</a:t>
            </a:r>
            <a:r>
              <a:rPr lang="en-AU" dirty="0" smtClean="0"/>
              <a:t> October 2019</a:t>
            </a:r>
          </a:p>
          <a:p>
            <a:endParaRPr lang="en-AU" dirty="0"/>
          </a:p>
          <a:p>
            <a:r>
              <a:rPr lang="en-AU" dirty="0"/>
              <a:t>HSC – Term 4 </a:t>
            </a:r>
            <a:r>
              <a:rPr lang="en-AU" dirty="0" smtClean="0"/>
              <a:t>2019 </a:t>
            </a:r>
            <a:r>
              <a:rPr lang="en-AU" dirty="0"/>
              <a:t>until Terms 1-3 </a:t>
            </a:r>
            <a:r>
              <a:rPr lang="en-AU" dirty="0" smtClean="0"/>
              <a:t>2020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99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648072"/>
          </a:xfrm>
        </p:spPr>
        <p:txBody>
          <a:bodyPr>
            <a:normAutofit/>
          </a:bodyPr>
          <a:lstStyle/>
          <a:p>
            <a:r>
              <a:rPr lang="en-AU" dirty="0" smtClean="0"/>
              <a:t>Assessment Calendars</a:t>
            </a:r>
            <a:endParaRPr lang="en-AU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611560" y="5589239"/>
            <a:ext cx="8085584" cy="867757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Provided exact due date</a:t>
            </a:r>
          </a:p>
          <a:p>
            <a:r>
              <a:rPr lang="en-AU" dirty="0" smtClean="0"/>
              <a:t>Refer to assessment notification</a:t>
            </a:r>
          </a:p>
          <a:p>
            <a:r>
              <a:rPr lang="en-AU" dirty="0" smtClean="0"/>
              <a:t>Access via CGHS website and Moodle landing page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18" y="2204864"/>
            <a:ext cx="8261598" cy="307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90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620688"/>
            <a:ext cx="7756263" cy="1368152"/>
          </a:xfrm>
        </p:spPr>
        <p:txBody>
          <a:bodyPr/>
          <a:lstStyle/>
          <a:p>
            <a:r>
              <a:rPr lang="en-AU" dirty="0" smtClean="0"/>
              <a:t>Scope and Sequence</a:t>
            </a:r>
            <a:endParaRPr lang="en-AU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76256" y="2168842"/>
            <a:ext cx="2200717" cy="3599316"/>
          </a:xfrm>
        </p:spPr>
        <p:txBody>
          <a:bodyPr/>
          <a:lstStyle/>
          <a:p>
            <a:r>
              <a:rPr lang="en-AU" dirty="0" smtClean="0"/>
              <a:t>Provides snapshot of course</a:t>
            </a:r>
          </a:p>
          <a:p>
            <a:r>
              <a:rPr lang="en-AU" dirty="0" smtClean="0"/>
              <a:t>Use to plan study, learning, workload and other external obligations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132856"/>
            <a:ext cx="6607574" cy="442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71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Assessment Notifications</a:t>
            </a:r>
            <a:endParaRPr lang="en-AU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0" y="2204864"/>
            <a:ext cx="4504973" cy="3599316"/>
          </a:xfrm>
        </p:spPr>
        <p:txBody>
          <a:bodyPr>
            <a:normAutofit/>
          </a:bodyPr>
          <a:lstStyle/>
          <a:p>
            <a:r>
              <a:rPr lang="en-AU" dirty="0" smtClean="0"/>
              <a:t>Written </a:t>
            </a:r>
            <a:r>
              <a:rPr lang="en-AU" dirty="0"/>
              <a:t>notice 10 school days before the due date of: 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  <a:p>
            <a:pPr lvl="1"/>
            <a:r>
              <a:rPr lang="en-AU" dirty="0" smtClean="0"/>
              <a:t>assessment </a:t>
            </a:r>
            <a:r>
              <a:rPr lang="en-AU" dirty="0"/>
              <a:t>components and weighting </a:t>
            </a:r>
          </a:p>
          <a:p>
            <a:pPr lvl="1"/>
            <a:r>
              <a:rPr lang="en-AU" dirty="0" smtClean="0"/>
              <a:t>the </a:t>
            </a:r>
            <a:r>
              <a:rPr lang="en-AU" dirty="0"/>
              <a:t>nature of each assessment task </a:t>
            </a:r>
          </a:p>
          <a:p>
            <a:pPr lvl="1"/>
            <a:r>
              <a:rPr lang="en-AU" dirty="0" smtClean="0"/>
              <a:t>duration </a:t>
            </a:r>
            <a:r>
              <a:rPr lang="en-AU" dirty="0"/>
              <a:t>and time of each task </a:t>
            </a:r>
          </a:p>
          <a:p>
            <a:pPr lvl="1"/>
            <a:r>
              <a:rPr lang="en-AU" dirty="0" smtClean="0"/>
              <a:t>course </a:t>
            </a:r>
            <a:r>
              <a:rPr lang="en-AU" dirty="0"/>
              <a:t>outcomes being </a:t>
            </a:r>
            <a:r>
              <a:rPr lang="en-AU" dirty="0" smtClean="0"/>
              <a:t>assessed</a:t>
            </a:r>
            <a:endParaRPr lang="en-AU" dirty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095698"/>
            <a:ext cx="3304108" cy="452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75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Key Assessment Policy Considerations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066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756263" cy="936104"/>
          </a:xfrm>
        </p:spPr>
        <p:txBody>
          <a:bodyPr anchor="t">
            <a:normAutofit/>
          </a:bodyPr>
          <a:lstStyle/>
          <a:p>
            <a:r>
              <a:rPr lang="en-AU" b="1" dirty="0"/>
              <a:t>Rules and Procedures Guide 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3568" y="2132856"/>
            <a:ext cx="7745505" cy="4137322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The HSC </a:t>
            </a:r>
            <a:r>
              <a:rPr lang="en-AU" dirty="0"/>
              <a:t>Rules and Procedures guide </a:t>
            </a:r>
            <a:r>
              <a:rPr lang="en-AU" b="1" i="1" dirty="0"/>
              <a:t>must</a:t>
            </a:r>
            <a:r>
              <a:rPr lang="en-AU" dirty="0"/>
              <a:t> be read by all students entered for an HSC course.</a:t>
            </a:r>
          </a:p>
          <a:p>
            <a:r>
              <a:rPr lang="en-AU" dirty="0"/>
              <a:t>This guide is for students entered for HSC courses in </a:t>
            </a:r>
            <a:r>
              <a:rPr lang="en-AU" dirty="0" smtClean="0"/>
              <a:t>2020 and sets out the </a:t>
            </a:r>
            <a:r>
              <a:rPr lang="en-AU" dirty="0"/>
              <a:t>main rules and requirements </a:t>
            </a:r>
            <a:r>
              <a:rPr lang="en-AU" dirty="0" smtClean="0"/>
              <a:t>. </a:t>
            </a:r>
            <a:endParaRPr lang="en-AU" dirty="0"/>
          </a:p>
          <a:p>
            <a:r>
              <a:rPr lang="en-AU" dirty="0"/>
              <a:t>In signing your </a:t>
            </a:r>
            <a:r>
              <a:rPr lang="en-AU" b="1" i="1" dirty="0"/>
              <a:t>Confirmation of </a:t>
            </a:r>
            <a:r>
              <a:rPr lang="en-AU" b="1" i="1" dirty="0" smtClean="0"/>
              <a:t>Entry</a:t>
            </a:r>
            <a:r>
              <a:rPr lang="en-AU" dirty="0" smtClean="0"/>
              <a:t>, the students are </a:t>
            </a:r>
            <a:r>
              <a:rPr lang="en-AU" dirty="0"/>
              <a:t>certifying that you have read this guide.</a:t>
            </a:r>
          </a:p>
          <a:p>
            <a:r>
              <a:rPr lang="en-AU" dirty="0"/>
              <a:t>The </a:t>
            </a:r>
            <a:r>
              <a:rPr lang="en-AU" b="1" i="1" dirty="0"/>
              <a:t>Education Act</a:t>
            </a:r>
            <a:r>
              <a:rPr lang="en-AU" b="1" dirty="0"/>
              <a:t> </a:t>
            </a:r>
            <a:r>
              <a:rPr lang="en-AU" b="1" i="1" dirty="0"/>
              <a:t>1990 (NSW)</a:t>
            </a:r>
            <a:r>
              <a:rPr lang="en-AU" b="1" dirty="0"/>
              <a:t> </a:t>
            </a:r>
            <a:r>
              <a:rPr lang="en-AU" dirty="0"/>
              <a:t>governs the award of the HSC. </a:t>
            </a:r>
            <a:r>
              <a:rPr lang="en-AU" dirty="0" smtClean="0"/>
              <a:t>The NSW Education Standards Authority (NESA) grants </a:t>
            </a:r>
            <a:r>
              <a:rPr lang="en-AU" dirty="0"/>
              <a:t>certificates to students who comply with the Act and NESA requirements.</a:t>
            </a:r>
          </a:p>
          <a:p>
            <a:r>
              <a:rPr lang="en-AU" dirty="0" smtClean="0"/>
              <a:t>More detailed information of rules </a:t>
            </a:r>
            <a:r>
              <a:rPr lang="en-AU" dirty="0"/>
              <a:t>and requirements </a:t>
            </a:r>
            <a:r>
              <a:rPr lang="en-AU" dirty="0" smtClean="0"/>
              <a:t>are on </a:t>
            </a:r>
            <a:r>
              <a:rPr lang="en-AU" dirty="0"/>
              <a:t>the </a:t>
            </a:r>
            <a:r>
              <a:rPr lang="en-AU" dirty="0" smtClean="0"/>
              <a:t>NESA </a:t>
            </a:r>
            <a:r>
              <a:rPr lang="en-AU" dirty="0"/>
              <a:t>website.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602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90" y="836712"/>
            <a:ext cx="7756263" cy="1008112"/>
          </a:xfrm>
        </p:spPr>
        <p:txBody>
          <a:bodyPr>
            <a:normAutofit fontScale="90000"/>
          </a:bodyPr>
          <a:lstStyle/>
          <a:p>
            <a:r>
              <a:rPr lang="en-AU" dirty="0"/>
              <a:t/>
            </a:r>
            <a:br>
              <a:rPr lang="en-AU" dirty="0"/>
            </a:br>
            <a:r>
              <a:rPr lang="en-AU" sz="4000" b="1" dirty="0"/>
              <a:t>Completion</a:t>
            </a:r>
            <a:r>
              <a:rPr lang="en-AU" b="1" dirty="0"/>
              <a:t> of Assessment Tasks 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M</a:t>
            </a:r>
            <a:r>
              <a:rPr lang="en-AU" dirty="0" smtClean="0"/>
              <a:t>inimum </a:t>
            </a:r>
            <a:r>
              <a:rPr lang="en-AU" dirty="0"/>
              <a:t>requirement for NESA-determined courses is that you make a genuine attempt at assessment tasks that contribute </a:t>
            </a:r>
            <a:r>
              <a:rPr lang="en-AU" b="1" dirty="0"/>
              <a:t>in excess of </a:t>
            </a:r>
            <a:r>
              <a:rPr lang="en-AU" b="1" dirty="0" smtClean="0"/>
              <a:t>50% </a:t>
            </a:r>
            <a:r>
              <a:rPr lang="en-AU" dirty="0" smtClean="0"/>
              <a:t>of </a:t>
            </a:r>
            <a:r>
              <a:rPr lang="en-AU" dirty="0"/>
              <a:t>available marks in the course</a:t>
            </a:r>
            <a:r>
              <a:rPr lang="en-AU" dirty="0" smtClean="0"/>
              <a:t>.</a:t>
            </a:r>
            <a:endParaRPr lang="en-AU" dirty="0"/>
          </a:p>
          <a:p>
            <a:r>
              <a:rPr lang="en-AU" dirty="0" smtClean="0"/>
              <a:t>You </a:t>
            </a:r>
            <a:r>
              <a:rPr lang="en-AU" dirty="0"/>
              <a:t>must also complete non-assessable tasks worth more than 50% of the available marks to be considered to have satisfactorily completed a course. </a:t>
            </a:r>
          </a:p>
          <a:p>
            <a:r>
              <a:rPr lang="en-AU" dirty="0" smtClean="0"/>
              <a:t>Failure to comply </a:t>
            </a:r>
            <a:r>
              <a:rPr lang="en-AU" dirty="0"/>
              <a:t>with the assessment requirements in any course </a:t>
            </a:r>
            <a:r>
              <a:rPr lang="en-AU" dirty="0" smtClean="0"/>
              <a:t>will mean students </a:t>
            </a:r>
            <a:r>
              <a:rPr lang="en-AU" dirty="0"/>
              <a:t>do not get a moderated assessment mark or an examination mark for that course</a:t>
            </a:r>
            <a:r>
              <a:rPr lang="en-AU" dirty="0" smtClean="0"/>
              <a:t>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7067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4400" dirty="0" smtClean="0"/>
              <a:t>Unable to complete or hand in an Assessment task</a:t>
            </a:r>
            <a:endParaRPr lang="en-AU" sz="4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Communication with Head Teacher or DP</a:t>
            </a:r>
          </a:p>
          <a:p>
            <a:r>
              <a:rPr lang="en-AU" dirty="0" smtClean="0"/>
              <a:t>Follow Illness/Misadventure  procedures</a:t>
            </a:r>
          </a:p>
          <a:p>
            <a:r>
              <a:rPr lang="en-AU" dirty="0" smtClean="0"/>
              <a:t>Complete relevant official school forms</a:t>
            </a:r>
          </a:p>
          <a:p>
            <a:r>
              <a:rPr lang="en-AU" dirty="0" smtClean="0"/>
              <a:t>Get supporting documentation e.g. Doctors certificate</a:t>
            </a:r>
          </a:p>
          <a:p>
            <a:r>
              <a:rPr lang="en-AU" dirty="0" smtClean="0"/>
              <a:t>Submit forms on the first day of return and negotiate with Head Teacher</a:t>
            </a:r>
            <a:br>
              <a:rPr lang="en-AU" dirty="0" smtClean="0"/>
            </a:br>
            <a:endParaRPr lang="en-AU" dirty="0" smtClean="0"/>
          </a:p>
          <a:p>
            <a:r>
              <a:rPr lang="en-AU" dirty="0"/>
              <a:t>Illness/Misadventure </a:t>
            </a:r>
            <a:r>
              <a:rPr lang="en-AU" dirty="0" smtClean="0"/>
              <a:t>applications will be granted if students follow procedure and have a valid reason</a:t>
            </a:r>
          </a:p>
        </p:txBody>
      </p:sp>
    </p:spTree>
    <p:extLst>
      <p:ext uri="{BB962C8B-B14F-4D97-AF65-F5344CB8AC3E}">
        <p14:creationId xmlns:p14="http://schemas.microsoft.com/office/powerpoint/2010/main" val="402892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Malpractice</a:t>
            </a:r>
            <a:endParaRPr lang="en-AU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All work presented in assessment tasks and external examinations (including submitted works and practical examinations) must be a student’s own or must be acknowledged appropriately. Malpractice, including plagiarism, could lead to students receiving zero marks and will jeopardise their </a:t>
            </a:r>
            <a:r>
              <a:rPr lang="en-AU" dirty="0" smtClean="0"/>
              <a:t>HSC results</a:t>
            </a:r>
            <a:r>
              <a:rPr lang="en-AU" dirty="0"/>
              <a:t>. </a:t>
            </a:r>
            <a:endParaRPr lang="en-AU" dirty="0" smtClean="0"/>
          </a:p>
          <a:p>
            <a:r>
              <a:rPr lang="en-AU" b="1" dirty="0"/>
              <a:t>Malpractice is any activity that allows students to gain an unfair advantage over other students</a:t>
            </a:r>
            <a:r>
              <a:rPr lang="en-AU" b="1" dirty="0" smtClean="0"/>
              <a:t>.</a:t>
            </a:r>
          </a:p>
          <a:p>
            <a:r>
              <a:rPr lang="en-AU" b="1" dirty="0" smtClean="0"/>
              <a:t>In Year 10 T4 all students completed AMOW (All My Own Work) to educate them about malpractice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7569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dirty="0" smtClean="0"/>
              <a:t>Malpractice</a:t>
            </a:r>
            <a:br>
              <a:rPr lang="en-AU" dirty="0" smtClean="0"/>
            </a:br>
            <a:r>
              <a:rPr lang="en-AU" dirty="0" smtClean="0"/>
              <a:t>(CGHS Policy Section 10):</a:t>
            </a:r>
            <a:endParaRPr lang="en-AU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2060849"/>
            <a:ext cx="8424935" cy="42484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1600" b="1" dirty="0" smtClean="0"/>
              <a:t>Malpractice includes but is not limited to:</a:t>
            </a:r>
          </a:p>
          <a:p>
            <a:r>
              <a:rPr lang="en-AU" sz="1600" b="1" dirty="0" smtClean="0"/>
              <a:t>copying</a:t>
            </a:r>
            <a:r>
              <a:rPr lang="en-AU" sz="1600" dirty="0" smtClean="0"/>
              <a:t> </a:t>
            </a:r>
            <a:r>
              <a:rPr lang="en-AU" sz="1600" dirty="0"/>
              <a:t>someone else’s work in part or in whole, and presenting it as their own</a:t>
            </a:r>
          </a:p>
          <a:p>
            <a:r>
              <a:rPr lang="en-AU" sz="1600" dirty="0"/>
              <a:t>using material directly from books, journals, CDs or the internet </a:t>
            </a:r>
            <a:r>
              <a:rPr lang="en-AU" sz="1600" b="1" dirty="0"/>
              <a:t>without reference to the source</a:t>
            </a:r>
          </a:p>
          <a:p>
            <a:r>
              <a:rPr lang="en-AU" sz="1600" dirty="0"/>
              <a:t>building on the ideas of another person without reference to the source</a:t>
            </a:r>
          </a:p>
          <a:p>
            <a:r>
              <a:rPr lang="en-AU" sz="1600" dirty="0"/>
              <a:t>buying, stealing or borrowing another person’s work and presenting it as their own</a:t>
            </a:r>
          </a:p>
          <a:p>
            <a:r>
              <a:rPr lang="en-AU" sz="1600" dirty="0"/>
              <a:t>submitting work to which another person, such as a parent, coach or subject expert, has contributed substantially</a:t>
            </a:r>
          </a:p>
          <a:p>
            <a:r>
              <a:rPr lang="en-AU" sz="1600" dirty="0"/>
              <a:t>using words, ideas, designs or the workmanship of others in practical and performance tasks without appropriate acknowledgement</a:t>
            </a:r>
          </a:p>
          <a:p>
            <a:r>
              <a:rPr lang="en-AU" sz="1600" dirty="0"/>
              <a:t>paying someone to write or prepare material</a:t>
            </a:r>
          </a:p>
          <a:p>
            <a:r>
              <a:rPr lang="en-AU" sz="1600" b="1" dirty="0"/>
              <a:t>breaching school examination rules</a:t>
            </a:r>
          </a:p>
          <a:p>
            <a:r>
              <a:rPr lang="en-AU" sz="1600" b="1" dirty="0"/>
              <a:t>using non-approved aids </a:t>
            </a:r>
            <a:r>
              <a:rPr lang="en-AU" sz="1600" dirty="0"/>
              <a:t>during an assessment task</a:t>
            </a:r>
          </a:p>
          <a:p>
            <a:r>
              <a:rPr lang="en-AU" sz="1600" dirty="0" smtClean="0"/>
              <a:t>Giving </a:t>
            </a:r>
            <a:r>
              <a:rPr lang="en-AU" sz="1600" b="1" dirty="0"/>
              <a:t>false explanations </a:t>
            </a:r>
            <a:r>
              <a:rPr lang="en-AU" sz="1600" dirty="0"/>
              <a:t>to explain work not handed in by the due date</a:t>
            </a:r>
          </a:p>
          <a:p>
            <a:r>
              <a:rPr lang="en-AU" sz="1600" dirty="0"/>
              <a:t>assisting another student to engage in malpractice</a:t>
            </a:r>
            <a:r>
              <a:rPr lang="en-AU" sz="1600" dirty="0" smtClean="0"/>
              <a:t>.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390576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4400" dirty="0" smtClean="0"/>
              <a:t>CGHS Policy on Malpractice 2</a:t>
            </a:r>
            <a:br>
              <a:rPr lang="en-AU" sz="4400" dirty="0" smtClean="0"/>
            </a:br>
            <a:r>
              <a:rPr lang="en-AU" sz="4400" dirty="0" smtClean="0"/>
              <a:t>Section 10.5</a:t>
            </a:r>
            <a:endParaRPr lang="en-AU" sz="4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336873"/>
            <a:ext cx="8359080" cy="3599316"/>
          </a:xfrm>
        </p:spPr>
        <p:txBody>
          <a:bodyPr>
            <a:noAutofit/>
          </a:bodyPr>
          <a:lstStyle/>
          <a:p>
            <a:r>
              <a:rPr lang="en-AU" sz="2800" dirty="0"/>
              <a:t>"If a student does not attend school </a:t>
            </a:r>
            <a:r>
              <a:rPr lang="en-AU" sz="2800" b="1" u="sng" dirty="0">
                <a:solidFill>
                  <a:srgbClr val="FFFF00"/>
                </a:solidFill>
              </a:rPr>
              <a:t>on </a:t>
            </a:r>
            <a:r>
              <a:rPr lang="en-AU" sz="2800" b="1" i="1" u="sng" dirty="0">
                <a:solidFill>
                  <a:srgbClr val="FFFF00"/>
                </a:solidFill>
              </a:rPr>
              <a:t>the day before </a:t>
            </a:r>
            <a:r>
              <a:rPr lang="en-AU" sz="2800" b="1" u="sng" dirty="0"/>
              <a:t>an assessable task is due</a:t>
            </a:r>
            <a:r>
              <a:rPr lang="en-AU" sz="2800" dirty="0"/>
              <a:t>, the student must apply for illness and/or misadventure and show good cause for their absence. This application must be submitted on the first day of their return. </a:t>
            </a:r>
            <a:r>
              <a:rPr lang="en-AU" sz="2800" b="1" dirty="0">
                <a:solidFill>
                  <a:srgbClr val="FFFF00"/>
                </a:solidFill>
              </a:rPr>
              <a:t>Failure to show good cause for their absence prior to the due date is a form of malpractice</a:t>
            </a:r>
            <a:r>
              <a:rPr lang="en-AU" sz="2800" dirty="0">
                <a:solidFill>
                  <a:srgbClr val="FF0000"/>
                </a:solidFill>
              </a:rPr>
              <a:t> </a:t>
            </a:r>
            <a:r>
              <a:rPr lang="en-AU" sz="2800" dirty="0"/>
              <a:t>and will result in an N warning and a mark of zero."</a:t>
            </a:r>
          </a:p>
        </p:txBody>
      </p:sp>
    </p:spTree>
    <p:extLst>
      <p:ext uri="{BB962C8B-B14F-4D97-AF65-F5344CB8AC3E}">
        <p14:creationId xmlns:p14="http://schemas.microsoft.com/office/powerpoint/2010/main" val="324609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Pattern of Study and NESA Requirements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962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Assessment &amp; Reporting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Standards Referenced Framework</a:t>
            </a:r>
          </a:p>
          <a:p>
            <a:r>
              <a:rPr lang="en-AU" dirty="0" smtClean="0"/>
              <a:t>Half HSC mark comes from a moderated school mark</a:t>
            </a:r>
          </a:p>
          <a:p>
            <a:r>
              <a:rPr lang="en-AU" dirty="0" smtClean="0"/>
              <a:t>School marks are moderated against school examination marks</a:t>
            </a:r>
          </a:p>
          <a:p>
            <a:r>
              <a:rPr lang="en-AU" dirty="0" smtClean="0"/>
              <a:t>Other half comes from the exam</a:t>
            </a:r>
          </a:p>
          <a:p>
            <a:r>
              <a:rPr lang="en-AU" dirty="0" smtClean="0"/>
              <a:t>Results reported in Bands 2 to 6</a:t>
            </a:r>
          </a:p>
          <a:p>
            <a:r>
              <a:rPr lang="en-AU" dirty="0" smtClean="0"/>
              <a:t>ATAR calculated using best 2 units of English and best 8 remaining units.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06296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Disability </a:t>
            </a:r>
            <a:r>
              <a:rPr lang="en-AU" b="1" dirty="0" smtClean="0"/>
              <a:t>provisions</a:t>
            </a:r>
            <a:endParaRPr lang="en-AU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04864"/>
            <a:ext cx="7977209" cy="4464496"/>
          </a:xfrm>
        </p:spPr>
        <p:txBody>
          <a:bodyPr>
            <a:normAutofit lnSpcReduction="10000"/>
          </a:bodyPr>
          <a:lstStyle/>
          <a:p>
            <a:r>
              <a:rPr lang="en-AU" dirty="0"/>
              <a:t>The </a:t>
            </a:r>
            <a:r>
              <a:rPr lang="en-AU" i="1" dirty="0"/>
              <a:t>Disability Discrimination Act 1992</a:t>
            </a:r>
            <a:r>
              <a:rPr lang="en-AU" dirty="0"/>
              <a:t> </a:t>
            </a:r>
            <a:r>
              <a:rPr lang="en-AU" dirty="0" smtClean="0"/>
              <a:t>and </a:t>
            </a:r>
            <a:r>
              <a:rPr lang="en-AU" dirty="0"/>
              <a:t>the </a:t>
            </a:r>
            <a:r>
              <a:rPr lang="en-AU" i="1" dirty="0"/>
              <a:t>Disability Standards for Education (2005)</a:t>
            </a:r>
            <a:r>
              <a:rPr lang="en-AU" dirty="0"/>
              <a:t> require </a:t>
            </a:r>
            <a:r>
              <a:rPr lang="en-AU" dirty="0" smtClean="0"/>
              <a:t>NESA</a:t>
            </a:r>
            <a:r>
              <a:rPr lang="en-AU" dirty="0"/>
              <a:t> to ensure that students with a disability are able to access and respond to an examination.</a:t>
            </a:r>
          </a:p>
          <a:p>
            <a:r>
              <a:rPr lang="en-AU" dirty="0"/>
              <a:t>NESA may approve disability provisions for the </a:t>
            </a:r>
            <a:r>
              <a:rPr lang="en-AU" dirty="0" smtClean="0"/>
              <a:t>HSC </a:t>
            </a:r>
            <a:r>
              <a:rPr lang="en-AU" dirty="0"/>
              <a:t>examinations if a student has a </a:t>
            </a:r>
            <a:r>
              <a:rPr lang="en-AU" b="1" dirty="0"/>
              <a:t>permanent</a:t>
            </a:r>
            <a:r>
              <a:rPr lang="en-AU" dirty="0"/>
              <a:t> or </a:t>
            </a:r>
            <a:r>
              <a:rPr lang="en-AU" b="1" dirty="0"/>
              <a:t>temporary</a:t>
            </a:r>
            <a:r>
              <a:rPr lang="en-AU" dirty="0"/>
              <a:t> disability that would, in a normal examination situation, prevent </a:t>
            </a:r>
            <a:r>
              <a:rPr lang="en-AU" dirty="0" smtClean="0"/>
              <a:t>them from</a:t>
            </a:r>
            <a:r>
              <a:rPr lang="en-AU" dirty="0"/>
              <a:t>:</a:t>
            </a:r>
          </a:p>
          <a:p>
            <a:pPr lvl="1"/>
            <a:r>
              <a:rPr lang="en-AU" dirty="0"/>
              <a:t>reading the examination questions; and/or</a:t>
            </a:r>
          </a:p>
          <a:p>
            <a:pPr lvl="1"/>
            <a:r>
              <a:rPr lang="en-AU" dirty="0"/>
              <a:t>communicating his or her responses.</a:t>
            </a:r>
          </a:p>
          <a:p>
            <a:r>
              <a:rPr lang="en-AU" b="1" dirty="0"/>
              <a:t>Principals</a:t>
            </a:r>
            <a:r>
              <a:rPr lang="en-AU" dirty="0"/>
              <a:t> have the authority to decide on, and to implement, disability provisions for school-based assessment tasks including examinations.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7802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600" b="1" dirty="0"/>
              <a:t>Emergency </a:t>
            </a:r>
            <a:r>
              <a:rPr lang="en-AU" sz="3600" b="1" dirty="0" smtClean="0"/>
              <a:t>Illness/Misadventure Applications</a:t>
            </a:r>
            <a:endParaRPr lang="en-AU" sz="3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336872"/>
            <a:ext cx="8143056" cy="4260479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During </a:t>
            </a:r>
            <a:r>
              <a:rPr lang="en-AU" dirty="0"/>
              <a:t>the </a:t>
            </a:r>
            <a:r>
              <a:rPr lang="en-AU" dirty="0" smtClean="0"/>
              <a:t>HSC examination </a:t>
            </a:r>
            <a:r>
              <a:rPr lang="en-AU" dirty="0"/>
              <a:t>period, </a:t>
            </a:r>
            <a:r>
              <a:rPr lang="en-AU" dirty="0" smtClean="0"/>
              <a:t>any emergency illness/misadventure must be notified immediately to the school. An </a:t>
            </a:r>
            <a:r>
              <a:rPr lang="en-AU" dirty="0"/>
              <a:t>application supported by documentary evidence should be submitted immediately afterwards</a:t>
            </a:r>
            <a:r>
              <a:rPr lang="en-AU" dirty="0" smtClean="0"/>
              <a:t>.</a:t>
            </a:r>
          </a:p>
          <a:p>
            <a:r>
              <a:rPr lang="en-AU" dirty="0"/>
              <a:t>T</a:t>
            </a:r>
            <a:r>
              <a:rPr lang="en-AU" dirty="0" smtClean="0"/>
              <a:t>he school can and will support students and families through this process where possible.</a:t>
            </a:r>
            <a:endParaRPr lang="en-AU" dirty="0"/>
          </a:p>
          <a:p>
            <a:r>
              <a:rPr lang="en-AU" dirty="0"/>
              <a:t>Applications will be considered on the basis of individual need.</a:t>
            </a:r>
          </a:p>
          <a:p>
            <a:r>
              <a:rPr lang="en-AU" i="1" dirty="0"/>
              <a:t>It is possible that provisions made by a school during its own tests will not meet NESA criteria for the </a:t>
            </a:r>
            <a:r>
              <a:rPr lang="en-AU" i="1" dirty="0" smtClean="0"/>
              <a:t>HSC </a:t>
            </a:r>
            <a:r>
              <a:rPr lang="en-AU" i="1" dirty="0"/>
              <a:t>examinations. Details of such provisions are requested on the application form.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8839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Equity Access Scheme</a:t>
            </a:r>
            <a:endParaRPr lang="en-AU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336872"/>
            <a:ext cx="7999040" cy="4044455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EAS aims </a:t>
            </a:r>
            <a:r>
              <a:rPr lang="en-AU" dirty="0"/>
              <a:t>to help students, whose education has been negatively affected during Year 11 and/or Year 12, receive an offer to university. </a:t>
            </a:r>
          </a:p>
          <a:p>
            <a:r>
              <a:rPr lang="en-AU" dirty="0"/>
              <a:t>To apply for EAS you must be able to demonstrate that your Year 11 and/or Year 12 studies have been negatively affected for </a:t>
            </a:r>
            <a:r>
              <a:rPr lang="en-AU" b="1" dirty="0"/>
              <a:t>a period of at least six months</a:t>
            </a:r>
            <a:r>
              <a:rPr lang="en-AU" dirty="0"/>
              <a:t>, as a result of circumstances beyond your control or </a:t>
            </a:r>
            <a:r>
              <a:rPr lang="en-AU" dirty="0" smtClean="0"/>
              <a:t>choosing</a:t>
            </a:r>
          </a:p>
          <a:p>
            <a:r>
              <a:rPr lang="en-AU" dirty="0" smtClean="0"/>
              <a:t>Done in conjunction with the UAC process and applications usually open at the beginning of August.</a:t>
            </a:r>
          </a:p>
          <a:p>
            <a:r>
              <a:rPr lang="en-AU" dirty="0" smtClean="0"/>
              <a:t>More information can </a:t>
            </a:r>
            <a:r>
              <a:rPr lang="en-AU" dirty="0"/>
              <a:t>be found at </a:t>
            </a:r>
            <a:r>
              <a:rPr lang="en-AU" dirty="0" smtClean="0">
                <a:hlinkClick r:id="rId2"/>
              </a:rPr>
              <a:t>www.uac.edu.au</a:t>
            </a:r>
            <a:endParaRPr lang="en-AU" dirty="0" smtClean="0"/>
          </a:p>
          <a:p>
            <a:r>
              <a:rPr lang="en-AU" dirty="0" smtClean="0"/>
              <a:t>See Careers Advisor or Deputy Principal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4842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490" y="620688"/>
            <a:ext cx="7756263" cy="1368152"/>
          </a:xfrm>
        </p:spPr>
        <p:txBody>
          <a:bodyPr>
            <a:noAutofit/>
          </a:bodyPr>
          <a:lstStyle/>
          <a:p>
            <a:r>
              <a:rPr lang="en-AU" b="1" dirty="0" smtClean="0"/>
              <a:t>Eligibility </a:t>
            </a:r>
            <a:r>
              <a:rPr lang="en-AU" b="1" dirty="0"/>
              <a:t>for a Higher School Certificate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sz="2800" dirty="0"/>
          </a:p>
          <a:p>
            <a:r>
              <a:rPr lang="en-AU" sz="2800" dirty="0"/>
              <a:t>Satisfactorily complete </a:t>
            </a:r>
            <a:endParaRPr lang="en-AU" sz="2800" dirty="0" smtClean="0"/>
          </a:p>
          <a:p>
            <a:pPr lvl="1"/>
            <a:r>
              <a:rPr lang="en-AU" sz="2400" dirty="0" smtClean="0"/>
              <a:t>course </a:t>
            </a:r>
            <a:r>
              <a:rPr lang="en-AU" sz="2400" dirty="0"/>
              <a:t>requirements </a:t>
            </a:r>
            <a:endParaRPr lang="en-AU" sz="2400" dirty="0" smtClean="0"/>
          </a:p>
          <a:p>
            <a:pPr lvl="1"/>
            <a:r>
              <a:rPr lang="en-AU" sz="2400" dirty="0" smtClean="0"/>
              <a:t>assessment </a:t>
            </a:r>
            <a:r>
              <a:rPr lang="en-AU" sz="2400" dirty="0"/>
              <a:t>requirements for each </a:t>
            </a:r>
            <a:r>
              <a:rPr lang="en-AU" sz="2400" dirty="0" smtClean="0"/>
              <a:t>course </a:t>
            </a:r>
            <a:endParaRPr lang="en-AU" sz="2400" dirty="0"/>
          </a:p>
          <a:p>
            <a:r>
              <a:rPr lang="en-AU" sz="2800" dirty="0" smtClean="0"/>
              <a:t>Satisfactorily </a:t>
            </a:r>
            <a:r>
              <a:rPr lang="en-AU" sz="2800" dirty="0"/>
              <a:t>complete: </a:t>
            </a:r>
          </a:p>
          <a:p>
            <a:pPr lvl="1"/>
            <a:r>
              <a:rPr lang="en-AU" sz="2400" dirty="0" smtClean="0"/>
              <a:t>subjects </a:t>
            </a:r>
            <a:r>
              <a:rPr lang="en-AU" sz="2400" dirty="0"/>
              <a:t>that total at least 10 Units </a:t>
            </a:r>
          </a:p>
          <a:p>
            <a:pPr lvl="1"/>
            <a:r>
              <a:rPr lang="en-AU" sz="2400" dirty="0" smtClean="0"/>
              <a:t>at </a:t>
            </a:r>
            <a:r>
              <a:rPr lang="en-AU" sz="2400" dirty="0"/>
              <a:t>least 2 Units of English </a:t>
            </a:r>
            <a:r>
              <a:rPr lang="en-AU" sz="2400" dirty="0" smtClean="0"/>
              <a:t>must be part of the total 10 units</a:t>
            </a:r>
            <a:endParaRPr lang="en-AU" sz="2400" dirty="0"/>
          </a:p>
          <a:p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250471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Student Obligations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Attend </a:t>
            </a:r>
            <a:r>
              <a:rPr lang="en-AU" dirty="0"/>
              <a:t>all lessons </a:t>
            </a:r>
          </a:p>
          <a:p>
            <a:r>
              <a:rPr lang="en-AU" dirty="0"/>
              <a:t>Make a serious attempt at all assessment tasks </a:t>
            </a:r>
          </a:p>
          <a:p>
            <a:r>
              <a:rPr lang="en-AU" dirty="0" smtClean="0"/>
              <a:t>Hand </a:t>
            </a:r>
            <a:r>
              <a:rPr lang="en-AU" dirty="0"/>
              <a:t>in all assessment tasks on the day and time they are due to avoid penalties </a:t>
            </a:r>
          </a:p>
          <a:p>
            <a:r>
              <a:rPr lang="en-AU" dirty="0" smtClean="0"/>
              <a:t>Provide suitable evidence </a:t>
            </a:r>
            <a:r>
              <a:rPr lang="en-AU" dirty="0"/>
              <a:t>for missed tasks </a:t>
            </a:r>
            <a:r>
              <a:rPr lang="en-AU" dirty="0" smtClean="0"/>
              <a:t>(e.g. Doctor’s Certificate) and </a:t>
            </a:r>
            <a:r>
              <a:rPr lang="en-AU" dirty="0"/>
              <a:t>complete an Illness/Misadventure form.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6061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Discontinuing a Subject</a:t>
            </a:r>
            <a:endParaRPr lang="en-AU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Most students only study 10 </a:t>
            </a:r>
            <a:r>
              <a:rPr lang="en-AU" dirty="0" smtClean="0"/>
              <a:t>Units</a:t>
            </a:r>
            <a:r>
              <a:rPr lang="en-AU" dirty="0"/>
              <a:t> </a:t>
            </a:r>
            <a:r>
              <a:rPr lang="en-AU" dirty="0" smtClean="0"/>
              <a:t>in Year 12</a:t>
            </a:r>
          </a:p>
          <a:p>
            <a:r>
              <a:rPr lang="en-AU" dirty="0" smtClean="0"/>
              <a:t>Consider the effect on ATAR</a:t>
            </a:r>
          </a:p>
          <a:p>
            <a:r>
              <a:rPr lang="en-AU" dirty="0" smtClean="0"/>
              <a:t>TVET (TAFE) courses continue until the end of the year.</a:t>
            </a:r>
          </a:p>
          <a:p>
            <a:r>
              <a:rPr lang="en-AU" dirty="0" smtClean="0"/>
              <a:t>Complete relevant paperwork </a:t>
            </a:r>
          </a:p>
          <a:p>
            <a:pPr lvl="1"/>
            <a:r>
              <a:rPr lang="en-AU" dirty="0" smtClean="0"/>
              <a:t>Return to Ms </a:t>
            </a:r>
            <a:r>
              <a:rPr lang="en-AU" dirty="0" err="1" smtClean="0"/>
              <a:t>Venkatesan</a:t>
            </a:r>
            <a:r>
              <a:rPr lang="en-AU" dirty="0"/>
              <a:t> </a:t>
            </a:r>
            <a:endParaRPr lang="en-AU" dirty="0" smtClean="0"/>
          </a:p>
          <a:p>
            <a:r>
              <a:rPr lang="en-AU" dirty="0" smtClean="0"/>
              <a:t>Continue to attend all lessons until end of Term 4 Week 3</a:t>
            </a:r>
          </a:p>
          <a:p>
            <a:r>
              <a:rPr lang="en-AU" dirty="0" smtClean="0"/>
              <a:t>Attend Learning Centre from Term 4 Week 4</a:t>
            </a:r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7627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200800" cy="1152128"/>
          </a:xfrm>
        </p:spPr>
        <p:txBody>
          <a:bodyPr>
            <a:noAutofit/>
          </a:bodyPr>
          <a:lstStyle/>
          <a:p>
            <a:r>
              <a:rPr lang="en-AU" b="1" dirty="0" smtClean="0"/>
              <a:t>Study </a:t>
            </a:r>
            <a:r>
              <a:rPr lang="en-AU" b="1" dirty="0"/>
              <a:t>Periods and Learning Centre Procedures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If a student only has 10 units there will be 6 study periods across the fortnight. </a:t>
            </a:r>
          </a:p>
          <a:p>
            <a:r>
              <a:rPr lang="en-AU" dirty="0" smtClean="0"/>
              <a:t>During those study periods students are expected </a:t>
            </a:r>
            <a:r>
              <a:rPr lang="en-AU" dirty="0"/>
              <a:t>to work in the Library in the Learning </a:t>
            </a:r>
            <a:r>
              <a:rPr lang="en-AU" dirty="0" smtClean="0"/>
              <a:t>Centre</a:t>
            </a:r>
          </a:p>
          <a:p>
            <a:r>
              <a:rPr lang="en-AU" dirty="0" smtClean="0"/>
              <a:t>Any </a:t>
            </a:r>
            <a:r>
              <a:rPr lang="en-AU" dirty="0"/>
              <a:t>missed periods </a:t>
            </a:r>
            <a:r>
              <a:rPr lang="en-AU" dirty="0" smtClean="0"/>
              <a:t>from the </a:t>
            </a:r>
            <a:r>
              <a:rPr lang="en-AU" dirty="0"/>
              <a:t>Learning Centre will be treated as truancy. </a:t>
            </a:r>
            <a:endParaRPr lang="en-AU" dirty="0" smtClean="0"/>
          </a:p>
          <a:p>
            <a:r>
              <a:rPr lang="en-AU" dirty="0" smtClean="0"/>
              <a:t>Additional </a:t>
            </a:r>
            <a:r>
              <a:rPr lang="en-AU" dirty="0"/>
              <a:t>study time through the Learning Centre is a great advantage. </a:t>
            </a:r>
            <a:endParaRPr lang="en-AU" dirty="0" smtClean="0"/>
          </a:p>
          <a:p>
            <a:r>
              <a:rPr lang="en-AU" dirty="0" smtClean="0"/>
              <a:t>Use </a:t>
            </a:r>
            <a:r>
              <a:rPr lang="en-AU" dirty="0"/>
              <a:t>this time constructively on projects, assignments or set homework. Seek out your classroom teachers for help when required. </a:t>
            </a:r>
          </a:p>
        </p:txBody>
      </p:sp>
    </p:spTree>
    <p:extLst>
      <p:ext uri="{BB962C8B-B14F-4D97-AF65-F5344CB8AC3E}">
        <p14:creationId xmlns:p14="http://schemas.microsoft.com/office/powerpoint/2010/main" val="134090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2869895"/>
            <a:ext cx="7169269" cy="1090788"/>
          </a:xfrm>
        </p:spPr>
        <p:txBody>
          <a:bodyPr/>
          <a:lstStyle/>
          <a:p>
            <a:r>
              <a:rPr lang="en-AU" dirty="0" smtClean="0"/>
              <a:t>Tools To Support Student Planning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083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Tools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2336872"/>
            <a:ext cx="7855024" cy="4260479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Assessment Schedules</a:t>
            </a:r>
          </a:p>
          <a:p>
            <a:pPr lvl="1"/>
            <a:r>
              <a:rPr lang="en-AU" dirty="0" smtClean="0"/>
              <a:t>In assessment policy booklet</a:t>
            </a:r>
          </a:p>
          <a:p>
            <a:pPr lvl="1"/>
            <a:r>
              <a:rPr lang="en-AU" dirty="0" smtClean="0"/>
              <a:t>Published on CGHS website</a:t>
            </a:r>
          </a:p>
          <a:p>
            <a:pPr lvl="1"/>
            <a:r>
              <a:rPr lang="en-AU" dirty="0" smtClean="0"/>
              <a:t>Uploaded to Moodle</a:t>
            </a:r>
          </a:p>
          <a:p>
            <a:r>
              <a:rPr lang="en-AU" dirty="0" smtClean="0"/>
              <a:t>Assessment Calendars</a:t>
            </a:r>
          </a:p>
          <a:p>
            <a:pPr lvl="1"/>
            <a:r>
              <a:rPr lang="en-AU" dirty="0" smtClean="0"/>
              <a:t>Accessible </a:t>
            </a:r>
            <a:r>
              <a:rPr lang="en-AU" dirty="0"/>
              <a:t>from CGHS </a:t>
            </a:r>
            <a:r>
              <a:rPr lang="en-AU" dirty="0" smtClean="0"/>
              <a:t>Webpage and Moodle Landing page</a:t>
            </a:r>
          </a:p>
          <a:p>
            <a:r>
              <a:rPr lang="en-AU" dirty="0" smtClean="0"/>
              <a:t>Scope and Sequences</a:t>
            </a:r>
          </a:p>
          <a:p>
            <a:pPr lvl="1"/>
            <a:r>
              <a:rPr lang="en-AU" dirty="0"/>
              <a:t>Published on CGHS website</a:t>
            </a:r>
          </a:p>
          <a:p>
            <a:pPr lvl="1"/>
            <a:r>
              <a:rPr lang="en-AU" dirty="0"/>
              <a:t>Uploaded to </a:t>
            </a:r>
            <a:r>
              <a:rPr lang="en-AU" dirty="0" smtClean="0"/>
              <a:t>Moodle</a:t>
            </a:r>
          </a:p>
          <a:p>
            <a:r>
              <a:rPr lang="en-AU" dirty="0" smtClean="0"/>
              <a:t>Assessment Notifications</a:t>
            </a:r>
          </a:p>
          <a:p>
            <a:pPr lvl="1"/>
            <a:r>
              <a:rPr lang="en-AU" dirty="0" smtClean="0"/>
              <a:t>Provided at least 10 school days prior to assessment due date as hard copy</a:t>
            </a:r>
          </a:p>
          <a:p>
            <a:pPr lvl="1"/>
            <a:r>
              <a:rPr lang="en-AU" dirty="0" smtClean="0"/>
              <a:t>Available digitally via Moodle</a:t>
            </a:r>
            <a:r>
              <a:rPr lang="en-AU" dirty="0"/>
              <a:t> </a:t>
            </a:r>
            <a:r>
              <a:rPr lang="en-AU" dirty="0" smtClean="0"/>
              <a:t>and Google Classroom</a:t>
            </a:r>
          </a:p>
        </p:txBody>
      </p:sp>
    </p:spTree>
    <p:extLst>
      <p:ext uri="{BB962C8B-B14F-4D97-AF65-F5344CB8AC3E}">
        <p14:creationId xmlns:p14="http://schemas.microsoft.com/office/powerpoint/2010/main" val="329886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648072"/>
          </a:xfrm>
        </p:spPr>
        <p:txBody>
          <a:bodyPr>
            <a:normAutofit/>
          </a:bodyPr>
          <a:lstStyle/>
          <a:p>
            <a:r>
              <a:rPr lang="en-AU" dirty="0" smtClean="0"/>
              <a:t>Assessment Schedules</a:t>
            </a:r>
            <a:endParaRPr lang="en-AU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716016" y="2400509"/>
            <a:ext cx="3981128" cy="405648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AU" dirty="0" smtClean="0"/>
              <a:t>For each subject there are:</a:t>
            </a:r>
          </a:p>
          <a:p>
            <a:r>
              <a:rPr lang="en-AU" dirty="0" smtClean="0"/>
              <a:t>mandatory components and weightings</a:t>
            </a:r>
          </a:p>
          <a:p>
            <a:r>
              <a:rPr lang="en-AU" dirty="0" smtClean="0"/>
              <a:t>A maximum of four formal assessment tasks</a:t>
            </a:r>
          </a:p>
          <a:p>
            <a:r>
              <a:rPr lang="en-AU" u="sng" dirty="0" smtClean="0"/>
              <a:t>Approximate</a:t>
            </a:r>
            <a:r>
              <a:rPr lang="en-AU" dirty="0" smtClean="0"/>
              <a:t> timings</a:t>
            </a:r>
          </a:p>
          <a:p>
            <a:r>
              <a:rPr lang="en-AU" dirty="0" smtClean="0"/>
              <a:t>One formal written examination task can mimic the HSC examination - maximum 30% (Trial HSC in most instances)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906" b="5022"/>
          <a:stretch/>
        </p:blipFill>
        <p:spPr>
          <a:xfrm>
            <a:off x="261864" y="2043589"/>
            <a:ext cx="4238128" cy="462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26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9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HSC Information Evening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 Eligibility for a Higher School Certificate  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Student Obligations&amp;quot;&quot;/&gt;&lt;property id=&quot;20307&quot; value=&quot;258&quot;/&gt;&lt;/object&gt;&lt;object type=&quot;3&quot; unique_id=&quot;10007&quot;&gt;&lt;property id=&quot;20148&quot; value=&quot;5&quot;/&gt;&lt;property id=&quot;20300&quot; value=&quot;Slide 5 - &amp;quot; Study Periods and Learning Centre Procedures &amp;quot;&quot;/&gt;&lt;property id=&quot;20307&quot; value=&quot;259&quot;/&gt;&lt;/object&gt;&lt;object type=&quot;3&quot; unique_id=&quot;10949&quot;&gt;&lt;property id=&quot;20148&quot; value=&quot;5&quot;/&gt;&lt;property id=&quot;20300&quot; value=&quot;Slide 14 - &amp;quot;Assessment &amp;amp; Reporting&amp;quot;&quot;/&gt;&lt;property id=&quot;20307&quot; value=&quot;261&quot;/&gt;&lt;/object&gt;&lt;object type=&quot;3&quot; unique_id=&quot;11022&quot;&gt;&lt;property id=&quot;20148&quot; value=&quot;5&quot;/&gt;&lt;property id=&quot;20300&quot; value=&quot;Slide 4 - &amp;quot;Dropping a Subject&amp;quot;&quot;/&gt;&lt;property id=&quot;20307&quot; value=&quot;264&quot;/&gt;&lt;/object&gt;&lt;object type=&quot;3&quot; unique_id=&quot;11023&quot;&gt;&lt;property id=&quot;20148&quot; value=&quot;5&quot;/&gt;&lt;property id=&quot;20300&quot; value=&quot;Slide 8 - &amp;quot;Assessment&amp;quot;&quot;/&gt;&lt;property id=&quot;20307&quot; value=&quot;263&quot;/&gt;&lt;/object&gt;&lt;object type=&quot;3&quot; unique_id=&quot;11024&quot;&gt;&lt;property id=&quot;20148&quot; value=&quot;5&quot;/&gt;&lt;property id=&quot;20300&quot; value=&quot;Slide 7 - &amp;quot;Scope and Sequence&amp;quot;&quot;/&gt;&lt;property id=&quot;20307&quot; value=&quot;262&quot;/&gt;&lt;/object&gt;&lt;object type=&quot;3&quot; unique_id=&quot;11025&quot;&gt;&lt;property id=&quot;20148&quot; value=&quot;5&quot;/&gt;&lt;property id=&quot;20300&quot; value=&quot;Slide 6 - &amp;quot;Assessment Schedules&amp;quot;&quot;/&gt;&lt;property id=&quot;20307&quot; value=&quot;267&quot;/&gt;&lt;/object&gt;&lt;object type=&quot;3&quot; unique_id=&quot;11026&quot;&gt;&lt;property id=&quot;20148&quot; value=&quot;5&quot;/&gt;&lt;property id=&quot;20300&quot; value=&quot;Slide 10 - &amp;quot; Completion of Assessment Tasks  &amp;quot;&quot;/&gt;&lt;property id=&quot;20307&quot; value=&quot;265&quot;/&gt;&lt;/object&gt;&lt;object type=&quot;3&quot; unique_id=&quot;11027&quot;&gt;&lt;property id=&quot;20148&quot; value=&quot;5&quot;/&gt;&lt;property id=&quot;20300&quot; value=&quot;Slide 11 - &amp;quot;Unable to complete or hand in an Assessment task&amp;quot;&quot;/&gt;&lt;property id=&quot;20307&quot; value=&quot;266&quot;/&gt;&lt;/object&gt;&lt;object type=&quot;3&quot; unique_id=&quot;11028&quot;&gt;&lt;property id=&quot;20148&quot; value=&quot;5&quot;/&gt;&lt;property id=&quot;20300&quot; value=&quot;Slide 9 - &amp;quot;Rules and Procedures Guide &amp;quot;&quot;/&gt;&lt;property id=&quot;20307&quot; value=&quot;268&quot;/&gt;&lt;/object&gt;&lt;object type=&quot;3&quot; unique_id=&quot;11029&quot;&gt;&lt;property id=&quot;20148&quot; value=&quot;5&quot;/&gt;&lt;property id=&quot;20300&quot; value=&quot;Slide 12 - &amp;quot;Malpractice&amp;quot;&quot;/&gt;&lt;property id=&quot;20307&quot; value=&quot;269&quot;/&gt;&lt;/object&gt;&lt;object type=&quot;3&quot; unique_id=&quot;11030&quot;&gt;&lt;property id=&quot;20148&quot; value=&quot;5&quot;/&gt;&lt;property id=&quot;20300&quot; value=&quot;Slide 13 - &amp;quot;Malpractice includes, but is not limited to:&amp;quot;&quot;/&gt;&lt;property id=&quot;20307&quot; value=&quot;270&quot;/&gt;&lt;/object&gt;&lt;object type=&quot;3&quot; unique_id=&quot;11031&quot;&gt;&lt;property id=&quot;20148&quot; value=&quot;5&quot;/&gt;&lt;property id=&quot;20300&quot; value=&quot;Slide 15 - &amp;quot;Disability provisions&amp;quot;&quot;/&gt;&lt;property id=&quot;20307&quot; value=&quot;271&quot;/&gt;&lt;/object&gt;&lt;object type=&quot;3&quot; unique_id=&quot;11032&quot;&gt;&lt;property id=&quot;20148&quot; value=&quot;5&quot;/&gt;&lt;property id=&quot;20300&quot; value=&quot;Slide 16 - &amp;quot;Emergency Illness/Misadventure applications&amp;quot;&quot;/&gt;&lt;property id=&quot;20307&quot; value=&quot;272&quot;/&gt;&lt;/object&gt;&lt;object type=&quot;3&quot; unique_id=&quot;11033&quot;&gt;&lt;property id=&quot;20148&quot; value=&quot;5&quot;/&gt;&lt;property id=&quot;20300&quot; value=&quot;Slide 17 - &amp;quot;Equity Access Scheme&amp;quot;&quot;/&gt;&lt;property id=&quot;20307&quot; value=&quot;27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550</TotalTime>
  <Words>1187</Words>
  <Application>Microsoft Office PowerPoint</Application>
  <PresentationFormat>On-screen Show (4:3)</PresentationFormat>
  <Paragraphs>128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Trebuchet MS</vt:lpstr>
      <vt:lpstr>Berlin</vt:lpstr>
      <vt:lpstr>HSC Information Evening</vt:lpstr>
      <vt:lpstr>Pattern of Study and NESA Requirements</vt:lpstr>
      <vt:lpstr>Eligibility for a Higher School Certificate </vt:lpstr>
      <vt:lpstr>Student Obligations</vt:lpstr>
      <vt:lpstr>Discontinuing a Subject</vt:lpstr>
      <vt:lpstr>Study Periods and Learning Centre Procedures </vt:lpstr>
      <vt:lpstr>Tools To Support Student Planning</vt:lpstr>
      <vt:lpstr>Tools</vt:lpstr>
      <vt:lpstr>Assessment Schedules</vt:lpstr>
      <vt:lpstr>Assessment Calendars</vt:lpstr>
      <vt:lpstr>Scope and Sequence</vt:lpstr>
      <vt:lpstr>Assessment Notifications</vt:lpstr>
      <vt:lpstr>Key Assessment Policy Considerations</vt:lpstr>
      <vt:lpstr>Rules and Procedures Guide </vt:lpstr>
      <vt:lpstr> Completion of Assessment Tasks  </vt:lpstr>
      <vt:lpstr>Unable to complete or hand in an Assessment task</vt:lpstr>
      <vt:lpstr>Malpractice</vt:lpstr>
      <vt:lpstr>Malpractice (CGHS Policy Section 10):</vt:lpstr>
      <vt:lpstr>CGHS Policy on Malpractice 2 Section 10.5</vt:lpstr>
      <vt:lpstr>Assessment &amp; Reporting</vt:lpstr>
      <vt:lpstr>Disability provisions</vt:lpstr>
      <vt:lpstr>Emergency Illness/Misadventure Applications</vt:lpstr>
      <vt:lpstr>Equity Access Scheme</vt:lpstr>
    </vt:vector>
  </TitlesOfParts>
  <Company>NSW, Department of Education and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staffadmin</dc:creator>
  <cp:lastModifiedBy>Caitlin.Jurd1</cp:lastModifiedBy>
  <cp:revision>28</cp:revision>
  <dcterms:created xsi:type="dcterms:W3CDTF">2018-09-24T04:55:09Z</dcterms:created>
  <dcterms:modified xsi:type="dcterms:W3CDTF">2019-11-14T01:04:46Z</dcterms:modified>
</cp:coreProperties>
</file>